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37" r:id="rId2"/>
    <p:sldId id="346" r:id="rId3"/>
    <p:sldId id="365" r:id="rId4"/>
    <p:sldId id="368" r:id="rId5"/>
    <p:sldId id="369" r:id="rId6"/>
    <p:sldId id="367" r:id="rId7"/>
    <p:sldId id="370" r:id="rId8"/>
    <p:sldId id="350" r:id="rId9"/>
    <p:sldId id="351" r:id="rId10"/>
    <p:sldId id="356" r:id="rId11"/>
    <p:sldId id="307" r:id="rId12"/>
    <p:sldId id="371" r:id="rId13"/>
    <p:sldId id="354" r:id="rId14"/>
    <p:sldId id="3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2" autoAdjust="0"/>
    <p:restoredTop sz="94660"/>
  </p:normalViewPr>
  <p:slideViewPr>
    <p:cSldViewPr>
      <p:cViewPr varScale="1">
        <p:scale>
          <a:sx n="81" d="100"/>
          <a:sy n="81" d="100"/>
        </p:scale>
        <p:origin x="8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BC0C9-8A97-40C7-9401-BA8819DB1DF4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34D88-22B4-4117-8377-B87506A275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2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FE1B19-E0F8-4EF3-AB03-70F894FA066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E2C476-1D6D-45F4-824C-C2153D58F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ecoveryfromschizophren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Human Rights and Mental Health Care: 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</a:t>
            </a:r>
            <a:r>
              <a:rPr lang="en-US" dirty="0"/>
              <a:t>the Intersection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772400" cy="1199704"/>
          </a:xfrm>
        </p:spPr>
        <p:txBody>
          <a:bodyPr/>
          <a:lstStyle/>
          <a:p>
            <a:r>
              <a:rPr lang="en-US" dirty="0" smtClean="0"/>
              <a:t>Ron Unger LCSW</a:t>
            </a:r>
          </a:p>
          <a:p>
            <a:r>
              <a:rPr lang="en-US" dirty="0" smtClean="0"/>
              <a:t>4ronunger@gmail.com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945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905000" y="-1295400"/>
            <a:ext cx="12573000" cy="9266238"/>
          </a:xfrm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819400" y="2408238"/>
            <a:ext cx="13716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300"/>
              <a:t>GD = Guided Discontinuation</a:t>
            </a:r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4572000" y="2308225"/>
            <a:ext cx="13716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300"/>
              <a:t>MT = Maintenance Therapy</a:t>
            </a: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38100" y="6248400"/>
            <a:ext cx="86868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200"/>
              <a:t>See Wunderink, L., Nieboer, R. M., Wiersma, D., Sytema, S., &amp; Nienhuis, F. J. (2013). Recovery in Remitted First-Episode Psychosis at 7 Years of Follow-up of an Early Dose Reduction/Discontinuation or Maintenance Treatment Strategy: Long-term Follow-up of a 2-Year Randomized Clinical Trial. JAMA Psychiatry, 70(9), 913-920. doi: 10.1001/jamapsychiatry.2013.19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34971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 drug will not simply correct a specific “biochemical imbalance” </a:t>
            </a:r>
          </a:p>
          <a:p>
            <a:r>
              <a:rPr lang="en-US" dirty="0" smtClean="0"/>
              <a:t>It will create what could be called a “drugged state” </a:t>
            </a:r>
          </a:p>
          <a:p>
            <a:pPr lvl="1"/>
            <a:r>
              <a:rPr lang="en-US" dirty="0" smtClean="0"/>
              <a:t>and then either this drugged state or the placebo effect may be give some relief in the short term</a:t>
            </a:r>
          </a:p>
          <a:p>
            <a:r>
              <a:rPr lang="en-US" dirty="0" smtClean="0"/>
              <a:t>In the long term, there is substantial risk that use of the drug will interfere with resolving the issue </a:t>
            </a:r>
          </a:p>
          <a:p>
            <a:pPr lvl="1"/>
            <a:r>
              <a:rPr lang="en-US" dirty="0" smtClean="0"/>
              <a:t>And there is risk of various side effects, </a:t>
            </a:r>
          </a:p>
          <a:p>
            <a:pPr lvl="2"/>
            <a:r>
              <a:rPr lang="en-US" dirty="0" smtClean="0"/>
              <a:t>including possibly permanent neurological changes, and dependency problems.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An overview of what people should know about psychiatric drugs: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adequate “informed choice” when people are given only one treatment option</a:t>
            </a:r>
          </a:p>
          <a:p>
            <a:r>
              <a:rPr lang="en-US" dirty="0" smtClean="0"/>
              <a:t>Options that should exist:</a:t>
            </a:r>
          </a:p>
          <a:p>
            <a:pPr lvl="1"/>
            <a:r>
              <a:rPr lang="en-US" dirty="0" smtClean="0"/>
              <a:t>Psychological approaches that address trauma and life stresses</a:t>
            </a:r>
          </a:p>
          <a:p>
            <a:pPr lvl="2"/>
            <a:r>
              <a:rPr lang="en-US" dirty="0" smtClean="0"/>
              <a:t>Even for “serious disorders”</a:t>
            </a:r>
          </a:p>
          <a:p>
            <a:pPr lvl="1"/>
            <a:r>
              <a:rPr lang="en-US" dirty="0" smtClean="0"/>
              <a:t>Holistic options that integrate mind, body, and spirit</a:t>
            </a:r>
          </a:p>
          <a:p>
            <a:pPr lvl="1"/>
            <a:r>
              <a:rPr lang="en-US" dirty="0" smtClean="0"/>
              <a:t>Social causes of mental health issues should be appreciated as a public health issue</a:t>
            </a:r>
          </a:p>
          <a:p>
            <a:pPr lvl="2"/>
            <a:r>
              <a:rPr lang="en-US" dirty="0" smtClean="0"/>
              <a:t>Like inequality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Choice is No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2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648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“In order to recover, </a:t>
            </a:r>
          </a:p>
          <a:p>
            <a:pPr lvl="2"/>
            <a:r>
              <a:rPr lang="en-US" sz="3400" dirty="0" smtClean="0"/>
              <a:t>I had to believe the opposite of what the mental health system told me to believe, </a:t>
            </a:r>
          </a:p>
          <a:p>
            <a:pPr lvl="1"/>
            <a:endParaRPr lang="en-US" sz="3600" dirty="0" smtClean="0"/>
          </a:p>
          <a:p>
            <a:pPr lvl="2"/>
            <a:r>
              <a:rPr lang="en-US" sz="3400" dirty="0" smtClean="0"/>
              <a:t>and I had to do the opposite of what it told me to do.”</a:t>
            </a:r>
            <a:endParaRPr lang="en-US" sz="3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 common [should be horrifying] complaint made by many who have recovered: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62152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all have an ethical obligation to speak out when human rights of people receiving treatment are being disrespected</a:t>
            </a:r>
          </a:p>
          <a:p>
            <a:pPr lvl="1"/>
            <a:r>
              <a:rPr lang="en-US" dirty="0" smtClean="0"/>
              <a:t>And when treatment guided by narrow ideology and/or profit seeking is leading to more harm than good</a:t>
            </a:r>
          </a:p>
          <a:p>
            <a:r>
              <a:rPr lang="en-US" dirty="0" smtClean="0"/>
              <a:t>Joining an advocacy group like MindFreedom is one way to help make sure these issues get addressed!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 out!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95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“Stormy search for self” as a young man </a:t>
            </a:r>
          </a:p>
          <a:p>
            <a:pPr lvl="1"/>
            <a:r>
              <a:rPr lang="en-US" dirty="0" smtClean="0"/>
              <a:t>Sometimes “mad” but it was also a positive emotional and spiritual journey</a:t>
            </a:r>
          </a:p>
          <a:p>
            <a:r>
              <a:rPr lang="en-US" dirty="0" smtClean="0"/>
              <a:t>Multiple family members pulled into mental health system due to similar crisis</a:t>
            </a:r>
          </a:p>
          <a:p>
            <a:r>
              <a:rPr lang="en-US" dirty="0"/>
              <a:t>B</a:t>
            </a:r>
            <a:r>
              <a:rPr lang="en-US" dirty="0" smtClean="0"/>
              <a:t>ecame an activist for change in the mental health system</a:t>
            </a:r>
          </a:p>
          <a:p>
            <a:r>
              <a:rPr lang="en-US" dirty="0" smtClean="0"/>
              <a:t>Then became a professional </a:t>
            </a:r>
          </a:p>
          <a:p>
            <a:pPr lvl="1"/>
            <a:r>
              <a:rPr lang="en-US" dirty="0" smtClean="0"/>
              <a:t>To develop alternatives</a:t>
            </a:r>
          </a:p>
          <a:p>
            <a:r>
              <a:rPr lang="en-US" dirty="0" smtClean="0"/>
              <a:t>Then became an educator</a:t>
            </a:r>
          </a:p>
          <a:p>
            <a:pPr lvl="1"/>
            <a:r>
              <a:rPr lang="en-US" dirty="0" smtClean="0"/>
              <a:t>To increase availability of alternatives</a:t>
            </a:r>
          </a:p>
          <a:p>
            <a:pPr lvl="2"/>
            <a:r>
              <a:rPr lang="en-US" dirty="0" smtClean="0"/>
              <a:t>See my blog </a:t>
            </a:r>
            <a:r>
              <a:rPr lang="en-US" dirty="0">
                <a:hlinkClick r:id="rId2"/>
              </a:rPr>
              <a:t>http://recoveryfromschizophrenia.org/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526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in mental health crisis are frequently dangerous to self, sometimes to others</a:t>
            </a:r>
          </a:p>
          <a:p>
            <a:pPr lvl="1"/>
            <a:r>
              <a:rPr lang="en-US" dirty="0" smtClean="0"/>
              <a:t>“Too much” respect for their rights has been criticized as </a:t>
            </a:r>
            <a:r>
              <a:rPr lang="en-US" dirty="0" smtClean="0"/>
              <a:t>possibly leading </a:t>
            </a:r>
            <a:r>
              <a:rPr lang="en-US" dirty="0" smtClean="0"/>
              <a:t>to people “dying with their rights on”</a:t>
            </a:r>
          </a:p>
          <a:p>
            <a:r>
              <a:rPr lang="en-US" dirty="0" smtClean="0"/>
              <a:t>But too little respect for the human rights of people in crisis can lead to </a:t>
            </a:r>
            <a:r>
              <a:rPr lang="en-US" dirty="0" smtClean="0"/>
              <a:t>very serious </a:t>
            </a:r>
            <a:r>
              <a:rPr lang="en-US" dirty="0" smtClean="0"/>
              <a:t>problems that are too often ignored</a:t>
            </a:r>
          </a:p>
          <a:p>
            <a:pPr lvl="1"/>
            <a:r>
              <a:rPr lang="en-US" dirty="0" smtClean="0"/>
              <a:t>By looking at both sides of the issue in a balanced way, we can find better solutions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at the Intersection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4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800" dirty="0" smtClean="0"/>
              <a:t>Coercive mental health treatment leads to trauma &amp; more problems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Between 44 and 51% were found to have PTSD induced by psychiatric admission and treatment</a:t>
            </a:r>
          </a:p>
          <a:p>
            <a:pPr lvl="2">
              <a:defRPr/>
            </a:pPr>
            <a:r>
              <a:rPr lang="en-US" dirty="0" smtClean="0"/>
              <a:t>(</a:t>
            </a:r>
            <a:r>
              <a:rPr lang="en-US" dirty="0" err="1" smtClean="0"/>
              <a:t>Priebe</a:t>
            </a:r>
            <a:r>
              <a:rPr lang="en-US" dirty="0" smtClean="0"/>
              <a:t>, Broker, &amp; </a:t>
            </a:r>
            <a:r>
              <a:rPr lang="en-US" dirty="0" err="1" smtClean="0"/>
              <a:t>Gunkel</a:t>
            </a:r>
            <a:r>
              <a:rPr lang="en-US" dirty="0" smtClean="0"/>
              <a:t>, 1998; Morrison, Bowe, Larkin, &amp; </a:t>
            </a:r>
            <a:r>
              <a:rPr lang="en-US" dirty="0" err="1" smtClean="0"/>
              <a:t>Northard</a:t>
            </a:r>
            <a:r>
              <a:rPr lang="en-US" dirty="0" smtClean="0"/>
              <a:t>, 1999)</a:t>
            </a:r>
          </a:p>
          <a:p>
            <a:pPr>
              <a:defRPr/>
            </a:pPr>
            <a:r>
              <a:rPr lang="en-US" dirty="0" smtClean="0"/>
              <a:t>Forced drugging, restraint, and seclusion have been identified as inducing fear, victimization and helplessness</a:t>
            </a:r>
          </a:p>
          <a:p>
            <a:pPr lvl="1">
              <a:defRPr/>
            </a:pPr>
            <a:r>
              <a:rPr lang="en-US" dirty="0" smtClean="0"/>
              <a:t>Also a factor:  Loss of control over identity as one is forced into the role of a “mental patient”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4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Damaging person’s relationship  with mental health system</a:t>
            </a:r>
          </a:p>
          <a:p>
            <a:pPr lvl="1"/>
            <a:r>
              <a:rPr lang="en-US" dirty="0" smtClean="0"/>
              <a:t>Creating either</a:t>
            </a:r>
          </a:p>
          <a:p>
            <a:pPr lvl="2"/>
            <a:r>
              <a:rPr lang="en-US" dirty="0" smtClean="0"/>
              <a:t>Too much rebellion &amp; disengagement, or</a:t>
            </a:r>
          </a:p>
          <a:p>
            <a:pPr lvl="2"/>
            <a:r>
              <a:rPr lang="en-US" dirty="0" smtClean="0"/>
              <a:t>Too much compliance</a:t>
            </a:r>
          </a:p>
          <a:p>
            <a:r>
              <a:rPr lang="en-US" dirty="0" smtClean="0"/>
              <a:t>Possibly imposing a treatment which is actually more harmful than helpful</a:t>
            </a:r>
          </a:p>
          <a:p>
            <a:pPr lvl="1"/>
            <a:r>
              <a:rPr lang="en-US" dirty="0" smtClean="0"/>
              <a:t>Because of failure to listen to feedback from person receiving treatment</a:t>
            </a:r>
          </a:p>
          <a:p>
            <a:r>
              <a:rPr lang="en-US" dirty="0" smtClean="0"/>
              <a:t>In General, unjustified </a:t>
            </a:r>
            <a:r>
              <a:rPr lang="en-US" dirty="0"/>
              <a:t>infringements on </a:t>
            </a:r>
            <a:r>
              <a:rPr lang="en-US" dirty="0" smtClean="0"/>
              <a:t>liberty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Other Risks from Coercive Treatment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8640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Often mental health goals can be accomplished without coercion</a:t>
            </a:r>
          </a:p>
          <a:p>
            <a:pPr lvl="1"/>
            <a:r>
              <a:rPr lang="en-US" dirty="0" smtClean="0"/>
              <a:t>Seclusion &amp; Restraint can usually be mostly eliminated by facilities which make that a goal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Research shows </a:t>
            </a:r>
            <a:r>
              <a:rPr lang="en-US" dirty="0"/>
              <a:t>making voluntary treatment easily available works as well as involuntary outpatient commitment in reducing mental health </a:t>
            </a:r>
            <a:r>
              <a:rPr lang="en-US" dirty="0" smtClean="0"/>
              <a:t>problems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Greater appreciation of the damage done by coercive treatment, and appreciation for the very limited ability of psychiatrists etc. to predict violence, could lead to much less use of coercion</a:t>
            </a:r>
          </a:p>
          <a:p>
            <a:pPr lvl="2"/>
            <a:r>
              <a:rPr lang="en-US" dirty="0" smtClean="0"/>
              <a:t>And ending it sooner, when it is used at all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Coercive “Treatment”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6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Mental Health system has pretended to know that there exist “real illnesses” like “schizophrenia” that are definitely not understandable reactions to difficult events</a:t>
            </a:r>
          </a:p>
          <a:p>
            <a:pPr lvl="2"/>
            <a:r>
              <a:rPr lang="en-US" dirty="0" smtClean="0"/>
              <a:t>Despite large amounts of evidence to the contrary</a:t>
            </a:r>
          </a:p>
          <a:p>
            <a:pPr lvl="1"/>
            <a:r>
              <a:rPr lang="en-US" dirty="0" smtClean="0"/>
              <a:t>Has a “bible” (the DSM) of ever expanding “disorders” invented by committees</a:t>
            </a:r>
          </a:p>
          <a:p>
            <a:r>
              <a:rPr lang="en-US" dirty="0" smtClean="0"/>
              <a:t>Human distress and confusion is real </a:t>
            </a:r>
          </a:p>
          <a:p>
            <a:pPr lvl="1"/>
            <a:r>
              <a:rPr lang="en-US" dirty="0" smtClean="0"/>
              <a:t>and sometimes overwhelming or even deadly</a:t>
            </a:r>
          </a:p>
          <a:p>
            <a:pPr lvl="2"/>
            <a:r>
              <a:rPr lang="en-US" dirty="0" smtClean="0"/>
              <a:t>But is not adequately addressed by applying labels and then treating the </a:t>
            </a:r>
            <a:r>
              <a:rPr lang="en-US" dirty="0" smtClean="0"/>
              <a:t>person just based on that label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Rights Violations by Misinformation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86005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Much of the public is convinced that mental health problems are due to “biochemical imbalances” that can be corrected by medications</a:t>
            </a:r>
          </a:p>
          <a:p>
            <a:pPr lvl="1"/>
            <a:r>
              <a:rPr lang="en-US" dirty="0" smtClean="0"/>
              <a:t>Despite the fact that no one has provided good evidence of anything that simple!</a:t>
            </a:r>
          </a:p>
          <a:p>
            <a:pPr lvl="1"/>
            <a:r>
              <a:rPr lang="en-US" dirty="0" smtClean="0"/>
              <a:t>And despite the fact that psychiatric drugs create abnormal biochemical states in the brain</a:t>
            </a:r>
          </a:p>
          <a:p>
            <a:r>
              <a:rPr lang="en-US" dirty="0" smtClean="0"/>
              <a:t>In 2003, MindFreedom did a hunger strike to challenge the APA to provide evidence of a biochemical imbalance</a:t>
            </a:r>
          </a:p>
          <a:p>
            <a:pPr lvl="1"/>
            <a:r>
              <a:rPr lang="en-US" dirty="0" smtClean="0"/>
              <a:t>More recently, psychiatry is backing off from any such claims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Lies and “mental health”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10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data:image/jpeg;base64,/9j/4AAQSkZJRgABAQAAAQABAAD/2wCEAAkGBwgHBgkIBwgKCgkLDRYPDQwMDRsUFRAWIB0iIiAdHx8kKDQsJCYxJx8fLT0tMTU3Ojo6Iys/RD84QzQ5OjcBCgoKDQwNGg8PGjclHyU3Nzc3Nzc3Nzc3Nzc3Nzc3Nzc3Nzc3Nzc3Nzc3Nzc3Nzc3Nzc3Nzc3Nzc3Nzc3Nzc3N//AABEIAKAAaQMBIgACEQEDEQH/xAAcAAAABwEBAAAAAAAAAAAAAAAAAQIDBAUHBgj/xABEEAABAwMDAgQDBQYCBgsAAAABAgMRAAQhBRIxE0EGIlFhFHGBBxUykaEjQrHB0fBSUyUzYpPh8RdDRFRjcnN0g5Ki/8QAGgEAAgMBAQAAAAAAAAAAAAAAAAECAwUEBv/EACoRAAICAQMDAgUFAAAAAAAAAAABAgMRBBIhBTFRQaETIlLh8RUycZGx/9oADAMBAAIRAxEAPwDlAcUKIcUdZZ7oKi5oGgKYBzRc0eKHyoAKKFChQAKE0KFABzRUKFAw6GKFCgB22YXcPtstRuWoJBUYA+ftTxsHk25eJSEgqSoGdyFDsRGCYMdsH0qOham92wxuG0mO38qkq1K7W8t1To3rEL8iYV5t2REHOc0+CuW/PAf3Y8HFtuLbQpDXVMzlEAyIB9fzmgjSn1uqaC2gtGzqBRICAuNpJjjzJ44n5w18dcQElwEBos5QknYSSRMepND465AI6gO4JSolCTvCcAGRmMfkPQUcEcWeR1OlXJbCjtCzvhozvOwgKxHaZ+QPpTbNg49s2ONw4/0G1SYcXjjHGRkxyKNep3q3EOLf3LRv2qKE/vCFdsyPWm2Lt63CQ0vaErDiRAO1f+ITwf77CnwNKz1F3Vi7b9LqfidSlSUAGciRyIpxWlvoLwUW5ZXscEkxxCsDKcjI9R61HVcvLWhxSwVtoCEEpGEgQO3p3pf3hdbkHq5QjYDtTO3btgmM4AGZ4pcBizA4xprz6LZSVoAuV7G5nmY9IpTulPMsl115lKQjecqMCUD0/wDETj5+lNM39ywllLS0jo5bltJ2md3cetJRe3CLf4dK09KCnaW0HBIUeR6pH5U1tFi3Pckq0a6Q60y6ppDjqihIUTEyRyBH7p/jSWtIunUIICQpYw2Sd09RLccR+JQ+maaXqV25lx0LMESptJMEknMTyTSzqt8o7i+d0zu2Jn8QXzE/iAP0o+UWLvKI7jfTiHELHqkmm6cdeW8QXCnHG1ASM/IU3US5ZxyGRRUs0mkAVCKM/KrTR9Bv9XzatENyB1FA7Znt6/SpJN9iu22FUd03hFVtNHtPEVp+m/Zq10UKvnlKWR5hO3n2HBHzz7VcHwLotugL+ED5SQdqkJUfzIJ/sVaqJGZPrNSeIpsxehGOKBVJkYB4E8VrPhTwZoF74bsrm705ly4ealxakCZk8SMfOoQr3PB1avWLTQjJrOTJooRWv6j9m2kPtK+C3WzkqKQlXlEmYjsB/ftwmv8Ag2/0beoOB5pImVDYqI+o/UfKpyokimnq1E3iXBzgE0VDKVFJBSQYIIgg+kGjqnsaSaaygiKLNKmimgYoURMUY4p+wujY3rVyGkudMlQSo9+x+lEUm+SuyUowbiss7Hw14ORsbutXQFOLUNlsqYT/AOb1II/D8uZrSPhXrNhLlky24+SEqCjA2egPaMflWX2v2gXNu6hZ01lxKRhJeIhXtjjnGeann7VLzaQdKYCsQrrn64212RsriuDzd+k110t04+6O9N3riWz/AKLt1uf+52jk+x7RVnlTQDg2qKcgGYNZYr7Ub4wU6YwFdz1VH+VH/wBKeoYA0y1iMy4oyafxoeSpdM1X0+6M/Vyck+5EE1uXgtSnPCdqGFoD/SIG7ISqTBgH86w8kqJJ7ma6zRPHmoaPpzdizZ27jbZkKUtU8z/f1qiqai3k2Opaa26uEYLLRqZY1iSRe28BPllo8559Rx+tO6laC8sujcwSpO1ZQnkxmAfr/wAazVH2n6mgJmxYUQIMrMH34/v2oPfahqTiClOm2iTGJWo57Y/lV/xoeTH/AEzVfR7oqvGmn/d10rqqS20sjatavOgjy+mZ/jgQTnmPMICgJPEGQe0g+mD+oOQRT+r3+o6yCL24QRMpAb4Mc5P9/nUCzt12qHEF7eha+pBTwruR88T8h6VXbKuS47mloKtZRLbKPy/yiT2oqPkUIrmNsMcU/aKYS6fikKWgoIhJggng/So1T2NRDTDbRtLZzZMKcSScxPf2/WhEZZxwPr+5CpbqfjEyow15cAzxzxjk02y7pHRaS8xc9RKiVKRHnEmAc+kcRSVauyj8VhYIkZlJE/rSxrtu+/udsLFzcSdqBknJxk9zNTKGpduf7EuL0hZPTTdtyBGUkJOe3Mcd6IOaWttpLjb6FIRCltn8as8gz6Dj1P0UrWf2DTD1tarS2najeDMDGYIphOrIZS7sZtWis5UnylI3AwM8Yigazj7jwVo5aSkpvUqAMqBQZzI/SKbuFaYEK6CbtK5kFwpiO0/rTjmtouQXF2livaCCoIkCST64yTTjetKQ6lxmztEFsqUQhJAMiM59/wBBQLLX5CcXojz0pReMIKv3CkgD5GT69+3vTKxpQfO1y86O0iAElW7sZOI+k065qRcHWc0u0ImCvpKhR9CZ5/WmVX6VIdb+CtgFzHkMoO0DGccT8zQNNpfcdSvR0La/Z3i0BRK9xTJGIGPkfzqHdfDdQfB9bpx/10TP0qUNWQ4N33fZLOJVsJOAAO/sKH3mk7N2n2akp/dKDBxHY/WkyUW85X+kChQoVEuAafsbG41C4Tb2qZUcrWQSltPdRj09O9MkwJPatV+zbRm0aY2+4FFTsrckFPmP7sHIIgCOJT61bVDc+exndR1j09eI92TPCvhyy0ZhgXaGwsHeLhQ2h1RgBUyYndG0nngRV3cv3TV0ttrRUPJnyOBxI3CBzjGZH09xVoVtqV0ipJUf3ZE9v6j86ZXaNZS0pbBVx0l7RM7idvEkzJic12YPKuTk8sjsKfcuEt3GktttGZd6iFAcxjnOPzpTNqwdUul9Fsw00n8IxG8/zFSOk+AuLokmdu9tJ2kmRxHAx/Om7PqfF3m9aVQtITtEbRtBg+Y+vMD5d6YiR0WQIDSIP+yKPpN/5afyqscv9UKCWtIIUCcOPJyJIxB9p+o94MahqJK/9DuAJjbL6fN+X0/X6oA3Rcsm7TY27DrhdCtjp2AJLYjgf4h39T7Uy6l95BRq9jZpt14JQsqUVEgJER3mpTl2li4aLqVhdw0AhoEFW5OSkDdEwrt/hyeKQi6skO9W9u7X4pEiC4mGcDclJIBiUznP8AwMB8UW7TN7dPPoXZ3y3SHLa4BbW8N0pPlhIA5ke0SeYVncIuGQpClKjBKgAr6gHB/58RW4+LGNO1NhxTb7K3gjzJDu2RBIIUAYIj+5rASh3TNYdsihJ+IUem7lLa1BUhSO3mgo+vtVdkFJHdodU9PZn09S2FCgDIoq4T12V6FjodkjUNVt2Vr2oSesqOYTBwO53ba2LREHTUMOpSo2t7AUY/1SgIRAAwkgRzAITA8xrNfAFqlzUL25cSshllI3No6ixKsgCR7evHatPRrOn3NmGRZXb9sqWjNvvSQPXOa7aY4geT6na7NQ144LC50myuni7cMblmJO4jjjv7VEc0HR2ip5xhKEBMErcISkfnStOv3lNotVNLVcpbSsdVeS2cBSzA82DIAOR7ip7bB3Bx5ZW4PeEp4mB8x3k+9WmeEHXHDtYQQkGCtwEDBgwOT3g8fOmkIXYqW444p1tyFOuKIBSoBImIjbAz6RwZMKvrxVmUxaXFwFAz0UbiDIjHvJPPaoydYWUhR0vUUgqAILORI5wfpQBZoUFoStBCkqEpUDII9aOqt9m+XYh/TFi1uXEhxTDyd6dxH4e20zGfbigy47eOO251HovJBK2m2UodQgqISqFFX+FUKiDQAvULdm8vLRp1sO9OXDInZH4T7HcBHyPpTLFpbKvFWt/asvPNJ3tPuNIl5BwomOVSfNgDzA96RbHV0I3jT7ZDizuXuuCtREzEn5qxMDtS2rsruQ9eKZa+FaWHgh3ckKURAmckBM5E+YetAEfX2LFmyceZtbcPCAVobSFhII7x7cenrxXnnxffW41i6UOi4vclbZYQEKZdTEBUjdEGCJ5HqMbT4o162KunaPIdWVKgblGY5J29hiccfmcF8UvJu9QunUtMNpStKAkN9NyY7pOYEROO2MxTGjpVuJfCLhtkNNvIDjaRxtPp7TI+lIkVD0e4D2lWadrm9DakKUoYVC1RBnMJIHAiKmVn2rE2ev0E9+ni2X3hF9i2vHXri4aaQ3tUStQBT2Ed05PJ9Bz27PUvtW0bTbaPPdvJZ3dZBSllxQHCVHKvNggAkZ9K5bwAm3+8LgOkB5xCFNhaCk7YPmSqMgx/8Ame4BuLDwZcav4g8S3F7cqtLxS3mrEbA4EIXt/awoSTgZnvg4rtr/AGI8xrGnqJteTktQ+167XrttfDTbK4NohaLfaswSqUqVkbhMJIGCIIzNV+ofaT44cbN07qCrJspCm0NWaQlRn8MkGBtO7POPWa67wza6Gzbr0/Q9NcvdSt0Kbu37pDUDZu27jCgdwMACcAZlNU+tX3hli7umNd1++vnt0LttGQEstQRgLVz6kSRM4mKmc5V2P2qeN7A3JuFN3XTKep8Vax0vT8O2Jjv61pvgD7ULLxS+bG9ZRYX0FSUlyULE4CSeTWOP2GhXQKfD+pX1v1oDttqGwFQnB8pG4cnEwDGc1QFL2l6wlbqQ25bvhREKASQr2yBQGD2HNcf9putsaLoAJtV3V6+stWjbWHAspMqSRkYnKc5xXQ2Go/HWlq+xbvuJeQlRVtCQmeZ3RPfj6dqxX7VfEa3fFqGVWRSuwtwFIW5loq8yp2kgqgJjMcjNISOcfvPGur6Q/qd5qt38KwFLANwWirI3QBAVHv64mqRlWt2Nqm/ZfukIff3BaHMrdMgE9yTnnmDXVvN6aNOGqeKb51xsl4WulWZCTKoP7RSeJmcYwI9Korq/8HXTilN6VqNmtUbVpuQpCciSUxOPNEGOMUyQhy58R6e4pu5eXAUpojYHAVQTtwJ944nNU968+/vNxbtNOGFlXT2Kzx7GZ9M/rU29tWHW1qsdTcuW0wotvEpX6bgD8v7xML4cPrUkqNsUiP20nzJHmkxIGDjtxQBd+G9/3fHlKEvuJ/ECQdqDxzGD8/pVtUbwRYt37Rt1XfQKHHQ2VIPTddKAqN/ASEtSe5xHOB8Q5/lJ/wB4j+tct1bcso3+maquFOyXozsvD12E+JdL6vTbSLKGtiQjqIVMdsqSoLwB3HOa1jV9GsdV2O3LS1OtwUrYdLa1AGQnckgx9e59TQOgaGCFK0jTtwwCbVuR+lPjS9NQkAWNolIwB0Ux/Cuk8/JpvKM41nQNRuNN1bSEdXRdNSgOFxB8j6lgqWFqgykLOcgkEgkiIoleE2E6RaI+41tliWbzapbjF4ncCFdRqVJhSRGB3mK2NWlaYoFK9Ps1BXZTCTP6U23oukNSlrS7BE5ITbIE/pTEYrr3hPR9O0JTDrLrF8/dIWwWgpaoCf8AVNBR3kTMqWAB9BUjU/CGoW+lt6tcstNhFqFPbgHCUBPfjzEGScSSYAMVsZ0bSFL6p0ywKx+/8OgkfWKC9L0xxJSvTrJafQ26CP4UAO6dDen2yFDaoNJ3BQAIMZkYzPtWIeLtKGo/aqrT2ACm7WEqCl4VCEKggSAkT6Cc1tP3Tpc7jptl8/h0f0o/ufSJn7ssZnn4dEz+VIDHU+G0uFzVTp7mqvXTTltcWSXUb7RJEb0ZAChnChycRVdpfhuyXfW9xcabcWDFvt+IDaklNyEmYMmEEkJCjuEeYZ7boNK0pP4dPsRPowj+lLGm6cJiwtIOcMIz+lMZ5r1O0Y1XWHNWeXbaRauuy0yi4bJAG0DbtJIIJkkxjiTiqZV0xpL98m3UVP8AVLSHFOBSVtyd8gHuQkg54r1d936eDiytR/8ACn+lGmxsBITZ2ojmGk/0oDJ5l8Na3p2mJbNzcLbft3blxKGkb23N6AgIjgSCvzdhGRUP7ntf8s//AH/416oFlZH/ALJbkf8ApJ/pR/d9j/3K2/3Kf6VFpvsXVWRhncskTX7J6/s2mbeAtNyy5uMeUJWFE5wTAOKiWem3LCNK6jaCiyZWyu3S5vCiQkJWkq9AkjMGFn63tA0yg5W68P3zlvZNpLS3GW7gbiqAgrcStCOJ2JA24gwBEdrK2sXmdbvLpTCFNPPhaTKcDooRPE7pQRExCqt6Q8guNKQlRQVCNw5Hy96AyUXhzSH9OaW1fNNrQtpsYIO0oJ8u2IOTIVzmD+EVP0SyNjYpbcaQh/zb9sGRuURn60Pg7+ETqZ3IjIZAB9ZE0v4W6IaCr5RCFblw3G/MgYOBx+VAFbbaI8xeNqSts2yX3R0iTHRWoOjHEhwQP9k0BpFz95NXG1OxOpquiiUxs6JRPEzJ4niprVheIdlWorU2VAlBR2BmJnHcTTirO9LTaTqJ3pcKisMgSIiIn60AV69JdOjuMfCs/EG7W6kSMIU/1Oe2APqKk6nZXDimFWKUN/COIdaTIAWSohaT6SgqHf8AF7U+m0vhG7UZPf8AYADt71PFAHPs6ZeseILq+DLDrD92lexREpHRQjqAx+OUqEd0nBBkFbGmXCE6ik26FfEl/YSUwAoyBxOcTOBAq+oqAKnw7YXGnNPtXASStaXA4FzPkSmNvCY2xjB5OSat5oChFAH/2Q==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4724400" y="304800"/>
            <a:ext cx="39624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This book documents a large body of evidence suggesting that while psychiatric drugs often appear to help in the short term,</a:t>
            </a:r>
          </a:p>
          <a:p>
            <a:r>
              <a:rPr lang="en-US" dirty="0" smtClean="0"/>
              <a:t>The long term effect on average is to make the problems worse</a:t>
            </a:r>
            <a:endParaRPr lang="en-US" dirty="0"/>
          </a:p>
        </p:txBody>
      </p:sp>
      <p:pic>
        <p:nvPicPr>
          <p:cNvPr id="32776" name="Picture 8" descr="File:Anatomy of an Epidemic-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5800" cy="684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14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83402</TotalTime>
  <Words>942</Words>
  <Application>Microsoft Office PowerPoint</Application>
  <PresentationFormat>On-screen Show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 Human Rights and Mental Health Care:   Managing the Intersection</vt:lpstr>
      <vt:lpstr>My story</vt:lpstr>
      <vt:lpstr>Conflict at the Intersection </vt:lpstr>
      <vt:lpstr>Coercive mental health treatment leads to trauma &amp; more problems</vt:lpstr>
      <vt:lpstr>Other Risks from Coercive Treatment</vt:lpstr>
      <vt:lpstr>Reducing Coercive “Treatment”</vt:lpstr>
      <vt:lpstr>Rights Violations by Misinformation</vt:lpstr>
      <vt:lpstr>Lies and “mental health”</vt:lpstr>
      <vt:lpstr>PowerPoint Presentation</vt:lpstr>
      <vt:lpstr>PowerPoint Presentation</vt:lpstr>
      <vt:lpstr>An overview of what people should know about psychiatric drugs:</vt:lpstr>
      <vt:lpstr>One Choice is No Choice</vt:lpstr>
      <vt:lpstr>A common [should be horrifying] complaint made by many who have recovered:</vt:lpstr>
      <vt:lpstr>Speak out!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Perceptions of Risk and Risk Taking</dc:title>
  <dc:creator>Ron Unger</dc:creator>
  <cp:lastModifiedBy>Ron Unger</cp:lastModifiedBy>
  <cp:revision>65</cp:revision>
  <dcterms:created xsi:type="dcterms:W3CDTF">2012-01-16T03:11:27Z</dcterms:created>
  <dcterms:modified xsi:type="dcterms:W3CDTF">2013-12-12T18:20:59Z</dcterms:modified>
</cp:coreProperties>
</file>